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3"/>
  </p:notesMasterIdLst>
  <p:sldIdLst>
    <p:sldId id="264" r:id="rId2"/>
  </p:sldIdLst>
  <p:sldSz cx="14630400" cy="8229600"/>
  <p:notesSz cx="6881813" cy="9296400"/>
  <p:embeddedFontLst>
    <p:embeddedFont>
      <p:font typeface="Alexandria Semi Bold" pitchFamily="2" charset="-78"/>
      <p:regular r:id="rId4"/>
    </p:embeddedFont>
    <p:embeddedFont>
      <p:font typeface="Sora Light" pitchFamily="2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07"/>
    <p:restoredTop sz="94610"/>
  </p:normalViewPr>
  <p:slideViewPr>
    <p:cSldViewPr snapToGrid="0" snapToObjects="1">
      <p:cViewPr varScale="1">
        <p:scale>
          <a:sx n="74" d="100"/>
          <a:sy n="74" d="100"/>
        </p:scale>
        <p:origin x="71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82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64712" tIns="32356" rIns="64712" bIns="32356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64712" tIns="32356" rIns="64712" bIns="32356"/>
          <a:lstStyle/>
          <a:p>
            <a:fld id="{F7021451-1387-4CA6-816F-3879F97B5CBC}" type="slidenum">
              <a:rPr lang="en-US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9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B76813-49F6-C851-294D-8AA3E443DBE0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0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769A16-9650-99B0-A81E-FA361E795E5B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97367D-5541-2797-A17F-06F2F9BCC6CF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1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EE931F-18C4-A698-BD2E-237DC2A60FC2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8FC2A6-D676-013C-57AF-17590879646F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2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12E765-9603-A2BA-2FB5-991E994423AD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87F1C8-8D54-A7BA-2AD0-F3E4FA2DEAE5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3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28145E-0F9B-5522-D413-5D1FBFE6E3E5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2E85E3-D76B-FCBA-55D3-103F342E7881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4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166503-4C99-65F0-2AE3-7DA347414DF5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0F7AA0-1951-6896-DE32-DC9B66DF16CA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5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CEB9B7-D564-8572-56D1-2E80CB1B4618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1A1E8A-622B-C81A-12FC-C9A56AA1C28D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6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5C5BB6-58AF-3544-2F0F-1C66D90D289A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C7610-C42C-4D52-9BE7-D599FBE4F9D9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7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2AD8BF-AD2D-6312-36E1-14E37D25C3A9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B7DAFD-3FAF-D80B-8418-1A98F224539A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8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0FE260-EFED-FEC2-51AE-44D26DA75769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DE9BBF-E755-C4F3-026A-103C8D1B9D19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ACB811-481C-D162-FAFD-BC6DB10085DE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E7CF0C-036D-472A-54F3-F58F33458A26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9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67BE6E-6A50-9648-402D-034DCBF353CD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640748-544D-29F7-CE87-E6EB96C2580C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20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B1B6A8-1D73-882E-F0B7-7A6C6BC80999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AF8C5C-4814-8ED7-E7F0-67748C270EC5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21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E59C10-A851-8FA1-1639-29474888B703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F84A21-0D1B-EB2D-C9AC-E7E65825FDF4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22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BA1925-5851-2B6A-4F01-C9DC08F5A945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8B4414-E6FB-230F-84FE-16F24C28618A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23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C26885-8E73-13E4-BE68-A9F5E37E45EB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1DC20A-0DC1-6E81-85FD-8959FFE6075E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24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25F8A7-34E6-1ABF-0BB2-44745E115B3B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61AF40-002F-FD50-F454-746001AFC575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25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DD7426-405A-4385-C375-CA9982B58F3A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6173A2-2775-736B-C524-EFA3C5122C42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26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9FC4A6-B02D-FA3E-580A-BE350BDA2436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8B7F25-4F49-0E53-7835-862C472BD1DE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27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2F7E16-CD8C-7460-5327-08945A454BB8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31E401-B5F9-BCDE-B43D-0F014E038ED9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2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1F4D31-9DCB-9B11-653C-6D09494D34F5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67A3D8-DF9C-4C8F-9F88-465EC8E3B309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3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88C67E-05E8-F586-51AE-377C86AF85F3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865A15-BEDD-9A0B-1199-9F211C49D51A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4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780CC2-70D6-F743-539E-108DA326D4B7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88B97B-9670-21B4-ED4C-F9AED71F1BBE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5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B6B7F0-F96E-3ACC-7DE9-F4027264C97A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7A6C9A-6656-5912-AD03-794CD35CAF09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6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8028DB-33F4-F497-06EC-5137C45EF45F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B05301-3009-3358-4355-C11DBB85DFC9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7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43EC87-D731-7EB5-9932-1E1C8B7C7285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3596E0-A6D1-1587-D0C3-88ADBE584423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8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AFA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72EEC9-6F36-8D78-65B8-96432E490778}"/>
              </a:ext>
            </a:extLst>
          </p:cNvPr>
          <p:cNvSpPr txBox="1"/>
          <p:nvPr userDrawn="1"/>
        </p:nvSpPr>
        <p:spPr>
          <a:xfrm>
            <a:off x="13863145" y="7872248"/>
            <a:ext cx="483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7E419E-B5CD-B947-A43E-F003D27A877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D85CEB-4739-9649-8956-F296D62EC50A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71406" y="561857"/>
            <a:ext cx="4276130" cy="53459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buNone/>
            </a:pPr>
            <a:r>
              <a:rPr lang="en-US" sz="4000" dirty="0">
                <a:solidFill>
                  <a:srgbClr val="1F1E1E"/>
                </a:solidFill>
                <a:ea typeface="Alexandria Semi Bold" pitchFamily="34" charset="-122"/>
                <a:cs typeface="Alexandria Semi Bold" pitchFamily="34" charset="-120"/>
              </a:rPr>
              <a:t>WHAT SHOULD AN ACQUIRER COMPLETE FOR M&amp;A DAY 1?</a:t>
            </a:r>
            <a:endParaRPr lang="en-US" sz="4000" dirty="0"/>
          </a:p>
        </p:txBody>
      </p:sp>
      <p:sp>
        <p:nvSpPr>
          <p:cNvPr id="3" name="Shape 1"/>
          <p:cNvSpPr/>
          <p:nvPr/>
        </p:nvSpPr>
        <p:spPr>
          <a:xfrm>
            <a:off x="771406" y="1446306"/>
            <a:ext cx="4263033" cy="4455360"/>
          </a:xfrm>
          <a:prstGeom prst="roundRect">
            <a:avLst>
              <a:gd name="adj" fmla="val 1770"/>
            </a:avLst>
          </a:prstGeom>
          <a:solidFill>
            <a:schemeClr val="bg2">
              <a:lumMod val="90000"/>
            </a:schemeClr>
          </a:solidFill>
          <a:ln w="7620">
            <a:solidFill>
              <a:srgbClr val="BBC2DC"/>
            </a:solidFill>
            <a:prstDash val="solid"/>
          </a:ln>
        </p:spPr>
        <p:txBody>
          <a:bodyPr/>
          <a:lstStyle/>
          <a:p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1820823" y="1711303"/>
            <a:ext cx="2138005" cy="26729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buNone/>
            </a:pPr>
            <a:r>
              <a:rPr lang="en-US" sz="3200" dirty="0">
                <a:solidFill>
                  <a:srgbClr val="3B3535"/>
                </a:solidFill>
                <a:ea typeface="Alexandria Semi Bold" pitchFamily="34" charset="-122"/>
                <a:cs typeface="Alexandria Semi Bold" pitchFamily="34" charset="-120"/>
              </a:rPr>
              <a:t>Game Plan</a:t>
            </a:r>
            <a:endParaRPr lang="en-US" sz="3200" dirty="0"/>
          </a:p>
        </p:txBody>
      </p:sp>
      <p:sp>
        <p:nvSpPr>
          <p:cNvPr id="6" name="Text 4"/>
          <p:cNvSpPr/>
          <p:nvPr/>
        </p:nvSpPr>
        <p:spPr>
          <a:xfrm>
            <a:off x="928330" y="2460670"/>
            <a:ext cx="3922990" cy="2600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buSzPct val="100000"/>
              <a:buChar char="•"/>
            </a:pPr>
            <a:r>
              <a:rPr lang="en-US" sz="2400" dirty="0">
                <a:solidFill>
                  <a:srgbClr val="3B3535"/>
                </a:solidFill>
                <a:ea typeface="Sora Light" pitchFamily="34" charset="-122"/>
                <a:cs typeface="Sora Light" pitchFamily="34" charset="-120"/>
              </a:rPr>
              <a:t>Employee playbook</a:t>
            </a:r>
            <a:endParaRPr lang="en-US" sz="2400" dirty="0"/>
          </a:p>
        </p:txBody>
      </p:sp>
      <p:sp>
        <p:nvSpPr>
          <p:cNvPr id="7" name="Text 5"/>
          <p:cNvSpPr/>
          <p:nvPr/>
        </p:nvSpPr>
        <p:spPr>
          <a:xfrm>
            <a:off x="928330" y="2834120"/>
            <a:ext cx="3922990" cy="14678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buSzPct val="100000"/>
              <a:buChar char="•"/>
            </a:pPr>
            <a:r>
              <a:rPr lang="en-US" sz="2400" dirty="0">
                <a:solidFill>
                  <a:srgbClr val="3B3535"/>
                </a:solidFill>
                <a:ea typeface="Sora Light" pitchFamily="34" charset="-122"/>
                <a:cs typeface="Sora Light" pitchFamily="34" charset="-120"/>
              </a:rPr>
              <a:t>Customer playbook</a:t>
            </a:r>
            <a:endParaRPr lang="en-US" sz="2400" dirty="0"/>
          </a:p>
        </p:txBody>
      </p:sp>
      <p:sp>
        <p:nvSpPr>
          <p:cNvPr id="8" name="Text 6"/>
          <p:cNvSpPr/>
          <p:nvPr/>
        </p:nvSpPr>
        <p:spPr>
          <a:xfrm>
            <a:off x="928330" y="3225869"/>
            <a:ext cx="3922990" cy="36793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buSzPct val="100000"/>
              <a:buChar char="•"/>
            </a:pPr>
            <a:r>
              <a:rPr lang="en-US" sz="2400" dirty="0">
                <a:solidFill>
                  <a:srgbClr val="3B3535"/>
                </a:solidFill>
                <a:ea typeface="Sora Light" pitchFamily="34" charset="-122"/>
                <a:cs typeface="Sora Light" pitchFamily="34" charset="-120"/>
              </a:rPr>
              <a:t>Supplier playbook</a:t>
            </a:r>
            <a:endParaRPr lang="en-US" sz="2400" dirty="0"/>
          </a:p>
        </p:txBody>
      </p:sp>
      <p:sp>
        <p:nvSpPr>
          <p:cNvPr id="9" name="Text 7"/>
          <p:cNvSpPr/>
          <p:nvPr/>
        </p:nvSpPr>
        <p:spPr>
          <a:xfrm>
            <a:off x="928330" y="3886364"/>
            <a:ext cx="3922990" cy="71720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buSzPct val="100000"/>
              <a:buChar char="•"/>
            </a:pPr>
            <a:endParaRPr lang="en-US" sz="2400" dirty="0"/>
          </a:p>
        </p:txBody>
      </p:sp>
      <p:sp>
        <p:nvSpPr>
          <p:cNvPr id="10" name="Shape 8"/>
          <p:cNvSpPr/>
          <p:nvPr/>
        </p:nvSpPr>
        <p:spPr>
          <a:xfrm>
            <a:off x="5183743" y="1446306"/>
            <a:ext cx="4263033" cy="4455360"/>
          </a:xfrm>
          <a:prstGeom prst="roundRect">
            <a:avLst>
              <a:gd name="adj" fmla="val 1770"/>
            </a:avLst>
          </a:prstGeom>
          <a:solidFill>
            <a:srgbClr val="D5DCF6"/>
          </a:solidFill>
          <a:ln w="7620">
            <a:solidFill>
              <a:srgbClr val="BBC2DC"/>
            </a:solidFill>
            <a:prstDash val="solid"/>
          </a:ln>
        </p:spPr>
        <p:txBody>
          <a:bodyPr/>
          <a:lstStyle/>
          <a:p>
            <a:endParaRPr lang="en-US" sz="2400" dirty="0"/>
          </a:p>
        </p:txBody>
      </p:sp>
      <p:sp>
        <p:nvSpPr>
          <p:cNvPr id="11" name="Text 9"/>
          <p:cNvSpPr/>
          <p:nvPr/>
        </p:nvSpPr>
        <p:spPr>
          <a:xfrm>
            <a:off x="6149697" y="1718559"/>
            <a:ext cx="2331125" cy="26729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buNone/>
            </a:pPr>
            <a:r>
              <a:rPr lang="en-US" sz="3200" dirty="0">
                <a:solidFill>
                  <a:srgbClr val="3B3535"/>
                </a:solidFill>
                <a:ea typeface="Alexandria Semi Bold" pitchFamily="34" charset="-122"/>
                <a:cs typeface="Alexandria Semi Bold" pitchFamily="34" charset="-120"/>
              </a:rPr>
              <a:t>Resource Guide</a:t>
            </a:r>
            <a:endParaRPr lang="en-US" sz="3200" dirty="0"/>
          </a:p>
        </p:txBody>
      </p:sp>
      <p:sp>
        <p:nvSpPr>
          <p:cNvPr id="13" name="Text 11"/>
          <p:cNvSpPr/>
          <p:nvPr/>
        </p:nvSpPr>
        <p:spPr>
          <a:xfrm>
            <a:off x="5353764" y="2401614"/>
            <a:ext cx="3922990" cy="2600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>
              <a:buSzPct val="100000"/>
            </a:pPr>
            <a:endParaRPr lang="en-US" sz="2000" dirty="0"/>
          </a:p>
        </p:txBody>
      </p:sp>
      <p:sp>
        <p:nvSpPr>
          <p:cNvPr id="14" name="Text 12"/>
          <p:cNvSpPr/>
          <p:nvPr/>
        </p:nvSpPr>
        <p:spPr>
          <a:xfrm>
            <a:off x="5353764" y="2428607"/>
            <a:ext cx="3922990" cy="61314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buSzPct val="100000"/>
              <a:buChar char="•"/>
            </a:pPr>
            <a:r>
              <a:rPr lang="en-US" sz="2400" dirty="0">
                <a:solidFill>
                  <a:srgbClr val="3B3535"/>
                </a:solidFill>
                <a:ea typeface="Sora Light" pitchFamily="34" charset="-122"/>
                <a:cs typeface="Sora Light" pitchFamily="34" charset="-120"/>
              </a:rPr>
              <a:t>Company overview (scale, vision, principles)</a:t>
            </a:r>
            <a:endParaRPr lang="en-US" sz="2400" dirty="0"/>
          </a:p>
        </p:txBody>
      </p:sp>
      <p:sp>
        <p:nvSpPr>
          <p:cNvPr id="15" name="Text 13"/>
          <p:cNvSpPr/>
          <p:nvPr/>
        </p:nvSpPr>
        <p:spPr>
          <a:xfrm>
            <a:off x="5353764" y="3157939"/>
            <a:ext cx="3922990" cy="55742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buSzPct val="100000"/>
              <a:buChar char="•"/>
            </a:pPr>
            <a:r>
              <a:rPr lang="en-US" sz="2400" dirty="0">
                <a:solidFill>
                  <a:srgbClr val="3B3535"/>
                </a:solidFill>
                <a:ea typeface="Sora Light" pitchFamily="34" charset="-122"/>
                <a:cs typeface="Sora Light" pitchFamily="34" charset="-120"/>
              </a:rPr>
              <a:t>Leadership info./org. chart</a:t>
            </a:r>
            <a:endParaRPr lang="en-US" sz="2400" dirty="0"/>
          </a:p>
        </p:txBody>
      </p:sp>
      <p:sp>
        <p:nvSpPr>
          <p:cNvPr id="16" name="Text 14"/>
          <p:cNvSpPr/>
          <p:nvPr/>
        </p:nvSpPr>
        <p:spPr>
          <a:xfrm>
            <a:off x="5353764" y="3847296"/>
            <a:ext cx="3922990" cy="55742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>
              <a:buSzPct val="100000"/>
            </a:pPr>
            <a:endParaRPr lang="en-US" sz="2000" dirty="0"/>
          </a:p>
        </p:txBody>
      </p:sp>
      <p:sp>
        <p:nvSpPr>
          <p:cNvPr id="17" name="Text 15"/>
          <p:cNvSpPr/>
          <p:nvPr/>
        </p:nvSpPr>
        <p:spPr>
          <a:xfrm>
            <a:off x="5353764" y="3537590"/>
            <a:ext cx="3922990" cy="55742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buSzPct val="100000"/>
              <a:buChar char="•"/>
            </a:pPr>
            <a:r>
              <a:rPr lang="en-US" sz="2400" dirty="0">
                <a:solidFill>
                  <a:srgbClr val="3B3535"/>
                </a:solidFill>
                <a:ea typeface="Sora Light" pitchFamily="34" charset="-122"/>
                <a:cs typeface="Sora Light" pitchFamily="34" charset="-120"/>
              </a:rPr>
              <a:t>"What's Changing" sheets</a:t>
            </a:r>
            <a:endParaRPr lang="en-US" sz="2400" dirty="0"/>
          </a:p>
        </p:txBody>
      </p:sp>
      <p:sp>
        <p:nvSpPr>
          <p:cNvPr id="18" name="Text 16"/>
          <p:cNvSpPr/>
          <p:nvPr/>
        </p:nvSpPr>
        <p:spPr>
          <a:xfrm>
            <a:off x="5353764" y="3888283"/>
            <a:ext cx="3922990" cy="55742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buSzPct val="100000"/>
              <a:buChar char="•"/>
            </a:pPr>
            <a:r>
              <a:rPr lang="en-US" sz="2400" dirty="0">
                <a:solidFill>
                  <a:srgbClr val="3B3535"/>
                </a:solidFill>
                <a:ea typeface="Sora Light" pitchFamily="34" charset="-122"/>
                <a:cs typeface="Sora Light" pitchFamily="34" charset="-120"/>
              </a:rPr>
              <a:t>Key contacts by function</a:t>
            </a:r>
            <a:endParaRPr lang="en-US" sz="2400" dirty="0"/>
          </a:p>
        </p:txBody>
      </p:sp>
      <p:sp>
        <p:nvSpPr>
          <p:cNvPr id="19" name="Text 17"/>
          <p:cNvSpPr/>
          <p:nvPr/>
        </p:nvSpPr>
        <p:spPr>
          <a:xfrm>
            <a:off x="5353764" y="4222042"/>
            <a:ext cx="3922990" cy="55742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buSzPct val="100000"/>
              <a:buChar char="•"/>
            </a:pPr>
            <a:r>
              <a:rPr lang="en-US" sz="2400" dirty="0">
                <a:solidFill>
                  <a:srgbClr val="3B3535"/>
                </a:solidFill>
                <a:ea typeface="Sora Light" pitchFamily="34" charset="-122"/>
                <a:cs typeface="Sora Light" pitchFamily="34" charset="-120"/>
              </a:rPr>
              <a:t>Day 1 critical policies, processes</a:t>
            </a:r>
            <a:endParaRPr lang="en-US" sz="2400" dirty="0"/>
          </a:p>
        </p:txBody>
      </p:sp>
      <p:sp>
        <p:nvSpPr>
          <p:cNvPr id="20" name="Text 18"/>
          <p:cNvSpPr/>
          <p:nvPr/>
        </p:nvSpPr>
        <p:spPr>
          <a:xfrm>
            <a:off x="5353764" y="4925910"/>
            <a:ext cx="3922990" cy="55742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buSzPct val="100000"/>
              <a:buChar char="•"/>
            </a:pPr>
            <a:r>
              <a:rPr lang="en-US" sz="2400" dirty="0">
                <a:solidFill>
                  <a:srgbClr val="3B3535"/>
                </a:solidFill>
                <a:ea typeface="Sora Light" pitchFamily="34" charset="-122"/>
                <a:cs typeface="Sora Light" pitchFamily="34" charset="-120"/>
              </a:rPr>
              <a:t>Branding guidelines</a:t>
            </a:r>
            <a:endParaRPr lang="en-US" sz="2400" dirty="0"/>
          </a:p>
        </p:txBody>
      </p:sp>
      <p:sp>
        <p:nvSpPr>
          <p:cNvPr id="21" name="Text 19"/>
          <p:cNvSpPr/>
          <p:nvPr/>
        </p:nvSpPr>
        <p:spPr>
          <a:xfrm>
            <a:off x="5353764" y="5276603"/>
            <a:ext cx="3922990" cy="55742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buSzPct val="100000"/>
              <a:buChar char="•"/>
            </a:pPr>
            <a:r>
              <a:rPr lang="en-US" sz="2400" dirty="0">
                <a:solidFill>
                  <a:srgbClr val="3B3535"/>
                </a:solidFill>
                <a:ea typeface="Sora Light" pitchFamily="34" charset="-122"/>
                <a:cs typeface="Sora Light" pitchFamily="34" charset="-120"/>
              </a:rPr>
              <a:t>Answers to FAQs</a:t>
            </a:r>
            <a:endParaRPr lang="en-US" sz="2400" dirty="0"/>
          </a:p>
        </p:txBody>
      </p:sp>
      <p:sp>
        <p:nvSpPr>
          <p:cNvPr id="22" name="Shape 20"/>
          <p:cNvSpPr/>
          <p:nvPr/>
        </p:nvSpPr>
        <p:spPr>
          <a:xfrm>
            <a:off x="9609177" y="1446306"/>
            <a:ext cx="4263033" cy="4455360"/>
          </a:xfrm>
          <a:prstGeom prst="roundRect">
            <a:avLst>
              <a:gd name="adj" fmla="val 1770"/>
            </a:avLst>
          </a:prstGeom>
          <a:solidFill>
            <a:schemeClr val="bg1">
              <a:lumMod val="95000"/>
            </a:schemeClr>
          </a:solidFill>
          <a:ln w="7620">
            <a:solidFill>
              <a:srgbClr val="BBC2DC"/>
            </a:solidFill>
            <a:prstDash val="solid"/>
          </a:ln>
        </p:spPr>
        <p:txBody>
          <a:bodyPr/>
          <a:lstStyle/>
          <a:p>
            <a:endParaRPr lang="en-US" sz="2400" dirty="0"/>
          </a:p>
        </p:txBody>
      </p:sp>
      <p:sp>
        <p:nvSpPr>
          <p:cNvPr id="23" name="Text 21"/>
          <p:cNvSpPr/>
          <p:nvPr/>
        </p:nvSpPr>
        <p:spPr>
          <a:xfrm>
            <a:off x="10671690" y="1660503"/>
            <a:ext cx="2138005" cy="51042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buNone/>
            </a:pPr>
            <a:r>
              <a:rPr lang="en-US" sz="3200" dirty="0">
                <a:solidFill>
                  <a:srgbClr val="3B3535"/>
                </a:solidFill>
                <a:ea typeface="Alexandria Semi Bold" pitchFamily="34" charset="-122"/>
                <a:cs typeface="Alexandria Semi Bold" pitchFamily="34" charset="-120"/>
              </a:rPr>
              <a:t>Collateral</a:t>
            </a:r>
            <a:endParaRPr lang="en-US" sz="3200" dirty="0"/>
          </a:p>
        </p:txBody>
      </p:sp>
      <p:sp>
        <p:nvSpPr>
          <p:cNvPr id="24" name="Text 22"/>
          <p:cNvSpPr/>
          <p:nvPr/>
        </p:nvSpPr>
        <p:spPr>
          <a:xfrm>
            <a:off x="9779198" y="2397996"/>
            <a:ext cx="3922990" cy="2600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buSzPct val="100000"/>
              <a:buChar char="•"/>
            </a:pPr>
            <a:r>
              <a:rPr lang="en-US" sz="2400" dirty="0">
                <a:solidFill>
                  <a:srgbClr val="3B3535"/>
                </a:solidFill>
                <a:ea typeface="Sora Light" pitchFamily="34" charset="-122"/>
                <a:cs typeface="Sora Light" pitchFamily="34" charset="-120"/>
              </a:rPr>
              <a:t>Day 1 webcast</a:t>
            </a:r>
            <a:endParaRPr lang="en-US" sz="2400" dirty="0"/>
          </a:p>
        </p:txBody>
      </p:sp>
      <p:sp>
        <p:nvSpPr>
          <p:cNvPr id="25" name="Text 23"/>
          <p:cNvSpPr/>
          <p:nvPr/>
        </p:nvSpPr>
        <p:spPr>
          <a:xfrm>
            <a:off x="9779198" y="2714821"/>
            <a:ext cx="3922990" cy="2600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buSzPct val="100000"/>
              <a:buChar char="•"/>
            </a:pPr>
            <a:r>
              <a:rPr lang="en-US" sz="2400" dirty="0">
                <a:solidFill>
                  <a:srgbClr val="3B3535"/>
                </a:solidFill>
                <a:ea typeface="Sora Light" pitchFamily="34" charset="-122"/>
                <a:cs typeface="Sora Light" pitchFamily="34" charset="-120"/>
              </a:rPr>
              <a:t>Day 1 intranet messaging</a:t>
            </a:r>
            <a:endParaRPr lang="en-US" sz="2400" dirty="0"/>
          </a:p>
        </p:txBody>
      </p:sp>
      <p:sp>
        <p:nvSpPr>
          <p:cNvPr id="26" name="Text 24"/>
          <p:cNvSpPr/>
          <p:nvPr/>
        </p:nvSpPr>
        <p:spPr>
          <a:xfrm>
            <a:off x="9779198" y="3031646"/>
            <a:ext cx="3922990" cy="2600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buSzPct val="100000"/>
              <a:buChar char="•"/>
            </a:pPr>
            <a:r>
              <a:rPr lang="en-US" sz="2400" dirty="0">
                <a:solidFill>
                  <a:srgbClr val="3B3535"/>
                </a:solidFill>
                <a:ea typeface="Sora Light" pitchFamily="34" charset="-122"/>
                <a:cs typeface="Sora Light" pitchFamily="34" charset="-120"/>
              </a:rPr>
              <a:t>Day 1 newsletter with org. news</a:t>
            </a:r>
            <a:endParaRPr lang="en-US" sz="2400" dirty="0"/>
          </a:p>
        </p:txBody>
      </p:sp>
      <p:sp>
        <p:nvSpPr>
          <p:cNvPr id="27" name="Text 25"/>
          <p:cNvSpPr/>
          <p:nvPr/>
        </p:nvSpPr>
        <p:spPr>
          <a:xfrm>
            <a:off x="9779198" y="3754293"/>
            <a:ext cx="3922990" cy="47625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buSzPct val="100000"/>
              <a:buChar char="•"/>
            </a:pPr>
            <a:r>
              <a:rPr lang="en-US" sz="2400" dirty="0">
                <a:solidFill>
                  <a:srgbClr val="3B3535"/>
                </a:solidFill>
                <a:ea typeface="Sora Light" pitchFamily="34" charset="-122"/>
                <a:cs typeface="Sora Light" pitchFamily="34" charset="-120"/>
              </a:rPr>
              <a:t>Day 1 leader PowerPoint</a:t>
            </a:r>
            <a:endParaRPr lang="en-US" sz="2400" dirty="0"/>
          </a:p>
        </p:txBody>
      </p:sp>
      <p:sp>
        <p:nvSpPr>
          <p:cNvPr id="28" name="Text 26"/>
          <p:cNvSpPr/>
          <p:nvPr/>
        </p:nvSpPr>
        <p:spPr>
          <a:xfrm>
            <a:off x="9779198" y="4099323"/>
            <a:ext cx="3922990" cy="115270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buSzPct val="100000"/>
              <a:buChar char="•"/>
            </a:pPr>
            <a:r>
              <a:rPr lang="en-US" sz="2400" dirty="0">
                <a:solidFill>
                  <a:srgbClr val="3B3535"/>
                </a:solidFill>
                <a:ea typeface="Sora Light" pitchFamily="34" charset="-122"/>
                <a:cs typeface="Sora Light" pitchFamily="34" charset="-120"/>
              </a:rPr>
              <a:t>Key internal collateral (safety posters, etc.) updated and available</a:t>
            </a:r>
            <a:endParaRPr lang="en-US" sz="2400" dirty="0"/>
          </a:p>
        </p:txBody>
      </p:sp>
      <p:sp>
        <p:nvSpPr>
          <p:cNvPr id="30" name="Shape 28"/>
          <p:cNvSpPr/>
          <p:nvPr/>
        </p:nvSpPr>
        <p:spPr>
          <a:xfrm>
            <a:off x="758309" y="5999061"/>
            <a:ext cx="6475690" cy="1598414"/>
          </a:xfrm>
          <a:prstGeom prst="roundRect">
            <a:avLst>
              <a:gd name="adj" fmla="val 4270"/>
            </a:avLst>
          </a:prstGeom>
          <a:solidFill>
            <a:schemeClr val="accent1">
              <a:lumMod val="40000"/>
              <a:lumOff val="60000"/>
            </a:schemeClr>
          </a:solidFill>
          <a:ln w="7620">
            <a:solidFill>
              <a:srgbClr val="BBC2DC"/>
            </a:solidFill>
            <a:prstDash val="solid"/>
          </a:ln>
        </p:spPr>
        <p:txBody>
          <a:bodyPr/>
          <a:lstStyle/>
          <a:p>
            <a:endParaRPr lang="en-US" sz="2400" dirty="0"/>
          </a:p>
        </p:txBody>
      </p:sp>
      <p:sp>
        <p:nvSpPr>
          <p:cNvPr id="31" name="Text 29"/>
          <p:cNvSpPr/>
          <p:nvPr/>
        </p:nvSpPr>
        <p:spPr>
          <a:xfrm>
            <a:off x="2620566" y="6090840"/>
            <a:ext cx="2751177" cy="26729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buNone/>
            </a:pPr>
            <a:r>
              <a:rPr lang="en-US" sz="3200" dirty="0">
                <a:solidFill>
                  <a:srgbClr val="3B3535"/>
                </a:solidFill>
                <a:ea typeface="Alexandria Semi Bold" pitchFamily="34" charset="-122"/>
                <a:cs typeface="Alexandria Semi Bold" pitchFamily="34" charset="-120"/>
              </a:rPr>
              <a:t>Welcome Week Schedules</a:t>
            </a:r>
            <a:endParaRPr lang="en-US" sz="3200" dirty="0"/>
          </a:p>
        </p:txBody>
      </p:sp>
      <p:sp>
        <p:nvSpPr>
          <p:cNvPr id="32" name="Text 30"/>
          <p:cNvSpPr/>
          <p:nvPr/>
        </p:nvSpPr>
        <p:spPr>
          <a:xfrm>
            <a:off x="928330" y="6523261"/>
            <a:ext cx="6135648" cy="26003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buSzPct val="100000"/>
              <a:buChar char="•"/>
            </a:pPr>
            <a:r>
              <a:rPr lang="en-US" sz="2400" dirty="0">
                <a:solidFill>
                  <a:srgbClr val="3B3535"/>
                </a:solidFill>
                <a:ea typeface="Sora Light" pitchFamily="34" charset="-122"/>
                <a:cs typeface="Sora Light" pitchFamily="34" charset="-120"/>
              </a:rPr>
              <a:t>CEO</a:t>
            </a:r>
            <a:endParaRPr lang="en-US" sz="2400" dirty="0"/>
          </a:p>
        </p:txBody>
      </p:sp>
      <p:sp>
        <p:nvSpPr>
          <p:cNvPr id="33" name="Text 31"/>
          <p:cNvSpPr/>
          <p:nvPr/>
        </p:nvSpPr>
        <p:spPr>
          <a:xfrm>
            <a:off x="928330" y="6840086"/>
            <a:ext cx="6135648" cy="26003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buSzPct val="100000"/>
              <a:buChar char="•"/>
            </a:pPr>
            <a:r>
              <a:rPr lang="en-US" sz="2400" dirty="0">
                <a:solidFill>
                  <a:srgbClr val="3B3535"/>
                </a:solidFill>
                <a:ea typeface="Sora Light" pitchFamily="34" charset="-122"/>
                <a:cs typeface="Sora Light" pitchFamily="34" charset="-120"/>
              </a:rPr>
              <a:t>SBU leaders</a:t>
            </a:r>
            <a:endParaRPr lang="en-US" sz="2400" dirty="0"/>
          </a:p>
        </p:txBody>
      </p:sp>
      <p:sp>
        <p:nvSpPr>
          <p:cNvPr id="34" name="Text 32"/>
          <p:cNvSpPr/>
          <p:nvPr/>
        </p:nvSpPr>
        <p:spPr>
          <a:xfrm>
            <a:off x="928330" y="7156911"/>
            <a:ext cx="6135648" cy="26003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buSzPct val="100000"/>
              <a:buChar char="•"/>
            </a:pPr>
            <a:r>
              <a:rPr lang="en-US" sz="2400" dirty="0">
                <a:solidFill>
                  <a:srgbClr val="3B3535"/>
                </a:solidFill>
                <a:ea typeface="Sora Light" pitchFamily="34" charset="-122"/>
                <a:cs typeface="Sora Light" pitchFamily="34" charset="-120"/>
              </a:rPr>
              <a:t>Others</a:t>
            </a:r>
            <a:endParaRPr lang="en-US" sz="2400" dirty="0"/>
          </a:p>
        </p:txBody>
      </p:sp>
      <p:sp>
        <p:nvSpPr>
          <p:cNvPr id="35" name="Shape 33"/>
          <p:cNvSpPr/>
          <p:nvPr/>
        </p:nvSpPr>
        <p:spPr>
          <a:xfrm>
            <a:off x="7396401" y="5999061"/>
            <a:ext cx="6475690" cy="1598414"/>
          </a:xfrm>
          <a:prstGeom prst="roundRect">
            <a:avLst>
              <a:gd name="adj" fmla="val 4270"/>
            </a:avLst>
          </a:prstGeom>
          <a:solidFill>
            <a:schemeClr val="accent5">
              <a:lumMod val="60000"/>
              <a:lumOff val="40000"/>
            </a:schemeClr>
          </a:solidFill>
          <a:ln w="7620">
            <a:solidFill>
              <a:srgbClr val="BBC2DC"/>
            </a:solidFill>
            <a:prstDash val="solid"/>
          </a:ln>
        </p:spPr>
        <p:txBody>
          <a:bodyPr/>
          <a:lstStyle/>
          <a:p>
            <a:endParaRPr lang="en-US" sz="2400" dirty="0"/>
          </a:p>
        </p:txBody>
      </p:sp>
      <p:sp>
        <p:nvSpPr>
          <p:cNvPr id="36" name="Text 34"/>
          <p:cNvSpPr/>
          <p:nvPr/>
        </p:nvSpPr>
        <p:spPr>
          <a:xfrm>
            <a:off x="9565243" y="6090840"/>
            <a:ext cx="2138005" cy="26729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buNone/>
            </a:pPr>
            <a:r>
              <a:rPr lang="en-US" sz="3200" dirty="0">
                <a:solidFill>
                  <a:srgbClr val="3B3535"/>
                </a:solidFill>
                <a:ea typeface="Alexandria Semi Bold" pitchFamily="34" charset="-122"/>
                <a:cs typeface="Alexandria Semi Bold" pitchFamily="34" charset="-120"/>
              </a:rPr>
              <a:t>Day 1 Policies</a:t>
            </a:r>
            <a:endParaRPr lang="en-US" sz="3200" dirty="0"/>
          </a:p>
        </p:txBody>
      </p:sp>
      <p:sp>
        <p:nvSpPr>
          <p:cNvPr id="37" name="Text 35"/>
          <p:cNvSpPr/>
          <p:nvPr/>
        </p:nvSpPr>
        <p:spPr>
          <a:xfrm>
            <a:off x="7566422" y="6621235"/>
            <a:ext cx="6135648" cy="26003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buSzPct val="100000"/>
              <a:buChar char="•"/>
            </a:pPr>
            <a:r>
              <a:rPr lang="en-US" sz="2400" dirty="0">
                <a:solidFill>
                  <a:srgbClr val="3B3535"/>
                </a:solidFill>
                <a:ea typeface="Sora Light" pitchFamily="34" charset="-122"/>
                <a:cs typeface="Sora Light" pitchFamily="34" charset="-120"/>
              </a:rPr>
              <a:t>Updated media policy</a:t>
            </a:r>
            <a:endParaRPr lang="en-US" sz="2400" dirty="0"/>
          </a:p>
        </p:txBody>
      </p:sp>
      <p:sp>
        <p:nvSpPr>
          <p:cNvPr id="38" name="Text 36"/>
          <p:cNvSpPr/>
          <p:nvPr/>
        </p:nvSpPr>
        <p:spPr>
          <a:xfrm>
            <a:off x="7566422" y="6938060"/>
            <a:ext cx="6135648" cy="26003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buSzPct val="100000"/>
              <a:buChar char="•"/>
            </a:pPr>
            <a:r>
              <a:rPr lang="en-US" sz="2400" dirty="0">
                <a:solidFill>
                  <a:srgbClr val="3B3535"/>
                </a:solidFill>
                <a:ea typeface="Sora Light" pitchFamily="34" charset="-122"/>
                <a:cs typeface="Sora Light" pitchFamily="34" charset="-120"/>
              </a:rPr>
              <a:t>Updated crisis communication policy</a:t>
            </a:r>
            <a:endParaRPr lang="en-US" sz="2400" dirty="0"/>
          </a:p>
        </p:txBody>
      </p:sp>
      <p:pic>
        <p:nvPicPr>
          <p:cNvPr id="5" name="Picture 4" descr="A logo with blue and orange squares&#10;&#10;AI-generated content may be incorrect.">
            <a:extLst>
              <a:ext uri="{FF2B5EF4-FFF2-40B4-BE49-F238E27FC236}">
                <a16:creationId xmlns:a16="http://schemas.microsoft.com/office/drawing/2014/main" id="{0B0BB449-69B6-825C-9456-FD61A0054B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50132" y="7688133"/>
            <a:ext cx="2772360" cy="49768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10661</TotalTime>
  <Words>106</Words>
  <Application>Microsoft Macintosh PowerPoint</Application>
  <PresentationFormat>Custom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Alexandria Semi Bold</vt:lpstr>
      <vt:lpstr>Arial</vt:lpstr>
      <vt:lpstr>Sora Light</vt:lpstr>
      <vt:lpstr>Office Theme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JOE ABERGER</cp:lastModifiedBy>
  <cp:revision>22</cp:revision>
  <cp:lastPrinted>2025-05-02T17:25:49Z</cp:lastPrinted>
  <dcterms:created xsi:type="dcterms:W3CDTF">2025-04-16T19:17:16Z</dcterms:created>
  <dcterms:modified xsi:type="dcterms:W3CDTF">2025-06-20T20:42:20Z</dcterms:modified>
</cp:coreProperties>
</file>